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86" r:id="rId5"/>
    <p:sldId id="306" r:id="rId6"/>
    <p:sldId id="311" r:id="rId7"/>
    <p:sldId id="319" r:id="rId8"/>
    <p:sldId id="307" r:id="rId9"/>
    <p:sldId id="316" r:id="rId10"/>
    <p:sldId id="317" r:id="rId11"/>
    <p:sldId id="318" r:id="rId12"/>
    <p:sldId id="323" r:id="rId13"/>
    <p:sldId id="320" r:id="rId14"/>
    <p:sldId id="313" r:id="rId15"/>
    <p:sldId id="314" r:id="rId16"/>
    <p:sldId id="315" r:id="rId17"/>
    <p:sldId id="324" r:id="rId18"/>
    <p:sldId id="325" r:id="rId19"/>
    <p:sldId id="326" r:id="rId20"/>
    <p:sldId id="327" r:id="rId21"/>
    <p:sldId id="321" r:id="rId22"/>
    <p:sldId id="312" r:id="rId23"/>
    <p:sldId id="322" r:id="rId24"/>
    <p:sldId id="328" r:id="rId25"/>
    <p:sldId id="329" r:id="rId26"/>
    <p:sldId id="330" r:id="rId27"/>
    <p:sldId id="331" r:id="rId28"/>
    <p:sldId id="30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7" autoAdjust="0"/>
    <p:restoredTop sz="94660"/>
  </p:normalViewPr>
  <p:slideViewPr>
    <p:cSldViewPr snapToGrid="0">
      <p:cViewPr>
        <p:scale>
          <a:sx n="125" d="100"/>
          <a:sy n="125" d="100"/>
        </p:scale>
        <p:origin x="1780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9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3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5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11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6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1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0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6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93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0F08-E23D-476A-9F3D-996C68CF29FB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49386-45DE-4639-87DB-51FA6DB4D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60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59D4F-F2B0-25A6-F0B6-EC8AC15EC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</a:rPr>
              <a:t>Delivery Game</a:t>
            </a:r>
            <a:r>
              <a:rPr lang="ko-KR" altLang="en-US" b="1" dirty="0">
                <a:latin typeface="+mj-ea"/>
              </a:rPr>
              <a:t> 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41ACFB-2C69-11B6-40DA-CB8139BAA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소프트웨어개발도구및환경실습</a:t>
            </a:r>
            <a:endParaRPr lang="en-US" altLang="ko-KR" dirty="0"/>
          </a:p>
          <a:p>
            <a:r>
              <a:rPr lang="ko-KR" altLang="en-US" dirty="0"/>
              <a:t>최종 프로젝트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20231515 </a:t>
            </a:r>
            <a:r>
              <a:rPr lang="ko-KR" altLang="en-US" dirty="0"/>
              <a:t>김다은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바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9B9873AF-763C-6960-A551-7E5EF5D9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22" y="4672107"/>
            <a:ext cx="3460028" cy="1721364"/>
          </a:xfrm>
          <a:prstGeom prst="rect">
            <a:avLst/>
          </a:prstGeom>
        </p:spPr>
      </p:pic>
      <p:pic>
        <p:nvPicPr>
          <p:cNvPr id="7" name="그림 6" descr="바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C830EC0A-1127-FCE0-FB50-2EBEABBDB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33" y="4672107"/>
            <a:ext cx="3460028" cy="1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자료구조 </a:t>
            </a:r>
            <a:r>
              <a:rPr lang="en-US" altLang="ko-KR" b="1" dirty="0"/>
              <a:t>– </a:t>
            </a:r>
            <a:r>
              <a:rPr lang="en-US" altLang="ko-KR" b="1" dirty="0" err="1"/>
              <a:t>nodePositions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3" y="3356768"/>
            <a:ext cx="10515600" cy="4351338"/>
          </a:xfrm>
        </p:spPr>
        <p:txBody>
          <a:bodyPr/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ofVec2f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x, 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좌표를 가지는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차원의 지점을 쉽게 저장할 수 있도록 해준다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지도에서 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위치하는 좌표를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vector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배열로 저장하였다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FA645-CACE-4CD7-17AE-F45135AC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09" y="2147728"/>
            <a:ext cx="5840437" cy="2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자료구조 </a:t>
            </a:r>
            <a:r>
              <a:rPr lang="en-US" altLang="ko-KR" b="1" dirty="0"/>
              <a:t>– priority queue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3" y="3356768"/>
            <a:ext cx="10515600" cy="4351338"/>
          </a:xfrm>
        </p:spPr>
        <p:txBody>
          <a:bodyPr/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다익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스트라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알고리즘을 효율적으로 적용하기 위해 사용한 자료구조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이어진 도시의 번호와 가중치를 저장하기 위해 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pair&lt;int, int&gt;</a:t>
            </a:r>
            <a:r>
              <a:rPr lang="ko-KR" altLang="en-US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를 원소로 가지도록 만들었다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337E2-A3A7-7A92-A724-4A34BE86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993582"/>
            <a:ext cx="8229601" cy="2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변수들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9971A5A-A467-62C1-5498-F4BF1047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4221797"/>
            <a:ext cx="4821555" cy="1868805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797E3D-6487-6D63-E9A9-B4260B89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3041650"/>
            <a:ext cx="4968240" cy="77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842686-2A80-0FB0-3466-013E5079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886632"/>
            <a:ext cx="510611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81B6A-97D2-87D2-060A-EBD7A7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 알고리즘 </a:t>
            </a:r>
            <a:r>
              <a:rPr lang="en-US" altLang="ko-KR" b="1" dirty="0"/>
              <a:t>&amp; </a:t>
            </a:r>
            <a:r>
              <a:rPr lang="ko-KR" altLang="en-US" b="1" dirty="0"/>
              <a:t>함수들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9EFF8-DA1C-885D-F837-60468ED4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Delivery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1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알고리즘 </a:t>
            </a:r>
            <a:r>
              <a:rPr lang="en-US" altLang="ko-KR" b="1" dirty="0"/>
              <a:t>– </a:t>
            </a:r>
            <a:r>
              <a:rPr lang="en-US" altLang="ko-KR" b="1" dirty="0" err="1"/>
              <a:t>dijikstra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275" y="2419350"/>
            <a:ext cx="7216775" cy="2995613"/>
          </a:xfrm>
        </p:spPr>
        <p:txBody>
          <a:bodyPr>
            <a:normAutofit lnSpcReduction="10000"/>
          </a:bodyPr>
          <a:lstStyle/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Priority queue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각 노드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까지의 최단 거리를 저장하는 배열인 </a:t>
            </a:r>
            <a:r>
              <a:rPr lang="en-US" altLang="ko-KR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[]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사용되었다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 Over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Result)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다익스트라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제일 적게 소모되는 경로를 구한다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다익스트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구한 최소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사용자가 사용한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비교하여 점수를 산출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하게 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EF4E9-B876-BA58-0A14-B27B18E6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5" y="1920240"/>
            <a:ext cx="4536890" cy="43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0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알고리즘</a:t>
            </a:r>
            <a:r>
              <a:rPr lang="en-US" altLang="ko-KR" b="1" dirty="0"/>
              <a:t> - </a:t>
            </a:r>
            <a:r>
              <a:rPr lang="en-US" altLang="ko-KR" b="1" dirty="0" err="1"/>
              <a:t>dijikstra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75" y="2743200"/>
            <a:ext cx="7493000" cy="2995613"/>
          </a:xfrm>
        </p:spPr>
        <p:txBody>
          <a:bodyPr>
            <a:normAutofit lnSpcReduction="10000"/>
          </a:bodyPr>
          <a:lstStyle/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Priority queue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각 노드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까지의 최단 거리를 저장하는 배열인 </a:t>
            </a:r>
            <a:r>
              <a:rPr lang="en-US" altLang="ko-KR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dist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[]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사용되었다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 Over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Result)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다익스트라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제일 적게 소모되는 경로를 구한다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다익스트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구한 최소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사용자가 사용한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비교하여 점수를 산출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하게 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dirty="0"/>
          </a:p>
        </p:txBody>
      </p:sp>
      <p:pic>
        <p:nvPicPr>
          <p:cNvPr id="3" name="그림 2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132DEB47-18B0-F16F-C928-B80AC3E3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583406"/>
            <a:ext cx="3807068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알고리즘 </a:t>
            </a:r>
            <a:r>
              <a:rPr lang="en-US" altLang="ko-KR" b="1" dirty="0"/>
              <a:t>–  </a:t>
            </a:r>
            <a:r>
              <a:rPr lang="ko-KR" altLang="en-US" sz="2800" b="1" dirty="0"/>
              <a:t>두 노드 사이 간선 존재 여부 판단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95" y="4902200"/>
            <a:ext cx="6059805" cy="2995613"/>
          </a:xfrm>
        </p:spPr>
        <p:txBody>
          <a:bodyPr>
            <a:normAutofit/>
          </a:bodyPr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도시가 연결되지 않았다면 배달원은 이동할 수 없다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Graph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자료구조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adjacent list)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해석하여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도시가 연결되어 있다면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 true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아니라면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return false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EFD5B0-D954-245E-9AF4-72006878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" y="2085340"/>
            <a:ext cx="5731510" cy="2141220"/>
          </a:xfrm>
          <a:prstGeom prst="rect">
            <a:avLst/>
          </a:prstGeom>
        </p:spPr>
      </p:pic>
      <p:pic>
        <p:nvPicPr>
          <p:cNvPr id="5" name="그림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F666C57A-5A3B-1DAF-4109-912F92BD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40" y="1908175"/>
            <a:ext cx="419862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6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함수들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838200" y="2063750"/>
            <a:ext cx="9164112" cy="3959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초기 설정 역할을 하는 함수들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setup();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프로그램이 실행될 때 호출되는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전역변수에 대한 초기화를 수행한다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initializeGraph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노드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지도에서의 위치를 지정한다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keyPressed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(int key);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기준으로 플레이어의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keyboard input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읽어와 처리해주는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71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함수들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838200" y="1690688"/>
            <a:ext cx="11205055" cy="5860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그리는 함수들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draw();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값에 따라 아래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함수를 호출하는 역할을 한다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drawInstructions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INSTRUCTIONS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경우 호출되는 함수이다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플레이 방법에 대한 설명이 있는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그린다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drawGraph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graph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자료구조에 저장된 정보를 토대로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graph(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그린다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drawMenu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MENU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경우 호출되는 함수이다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메뉴 화면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그린다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drawGame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GAME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경우 호출되는 함수이다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화면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그린다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drawResult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RESULT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경우 호출되는 함수이다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종료되었을 때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스코어와 안내 메세지를 포함한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그린다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442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함수들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838200" y="1690688"/>
            <a:ext cx="10663989" cy="555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진행 과정에 관여하는 함수들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updateConsumedPower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preCity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curCity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다른 도시로 이동했을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소모한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알아내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consumedPower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변수의 값을 갱신한다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bool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checkValidSelect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서로 이어져 있지 않은 도시를 이동하는 것은 불가능하다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경우를 판별하기 위한 함수로 이동이 가능하면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true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리턴하고 이동이 불가능하면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false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에러 메시지와 함께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리턴한다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selectCity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스페이스바가 눌렸을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배달기사의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city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이동을 처리하는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visitedCity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배열을 갱신하고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previousCity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갱신한다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목적지에 도착한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 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79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EFFF5-8BFF-E0AD-FEEE-1CD83BCC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59343-5120-3B9E-B080-5C39F94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목표 </a:t>
            </a:r>
            <a:r>
              <a:rPr lang="en-US" altLang="ko-KR" dirty="0"/>
              <a:t>&amp; </a:t>
            </a:r>
            <a:r>
              <a:rPr lang="ko-KR" altLang="en-US" dirty="0"/>
              <a:t>게임 규칙 설명</a:t>
            </a:r>
            <a:endParaRPr lang="en-US" altLang="ko-KR" dirty="0"/>
          </a:p>
          <a:p>
            <a:r>
              <a:rPr lang="ko-KR" altLang="en-US" dirty="0"/>
              <a:t>전체 작동 </a:t>
            </a:r>
            <a:r>
              <a:rPr lang="en-US" altLang="ko-KR" dirty="0"/>
              <a:t>Flow Chart</a:t>
            </a:r>
          </a:p>
          <a:p>
            <a:r>
              <a:rPr lang="ko-KR" altLang="en-US" dirty="0"/>
              <a:t>사용된 자료구조 및 변수들</a:t>
            </a:r>
            <a:endParaRPr lang="en-US" altLang="ko-KR" dirty="0"/>
          </a:p>
          <a:p>
            <a:r>
              <a:rPr lang="ko-KR" altLang="en-US" dirty="0"/>
              <a:t>사용된 알고리즘 및 변수들</a:t>
            </a:r>
            <a:endParaRPr lang="en-US" altLang="ko-KR" dirty="0"/>
          </a:p>
          <a:p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 err="1"/>
              <a:t>공간복잡도에</a:t>
            </a:r>
            <a:r>
              <a:rPr lang="ko-KR" altLang="en-US" dirty="0"/>
              <a:t> 대한 고려</a:t>
            </a:r>
            <a:endParaRPr lang="en-US" altLang="ko-KR" dirty="0"/>
          </a:p>
          <a:p>
            <a:r>
              <a:rPr lang="ko-KR" altLang="en-US" dirty="0"/>
              <a:t>창의적 구현 항목</a:t>
            </a:r>
            <a:endParaRPr lang="en-US" altLang="ko-KR" dirty="0"/>
          </a:p>
          <a:p>
            <a:r>
              <a:rPr lang="ko-KR" altLang="en-US" dirty="0"/>
              <a:t>게임 시연 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232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함수들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838200" y="1690688"/>
            <a:ext cx="10663989" cy="4742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 스코어 산출에 관여하는 함수들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calculateWeightSum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readMap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(string filename);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graph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모든 간선의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합하여 저장하는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합은 나중에 최종 스코어를 계산할 때 활용된다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dijkstra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(int start, int n);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priority queue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다익스트라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알고리즘을 수행하는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출발 도시부터 목적지 도시까지 가는 경로 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제일 적게 소모하는 경우의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Power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소모량을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리턴한다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updateScore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RESULT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바뀌었을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화면에 표시될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계산하는 함수이다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dijkstra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함수를 호출하여 최소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소비량을 알아낸 뒤 플레이어의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Power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소비량과 비교한다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플레이 시간을 고려하여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6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81B6A-97D2-87D2-060A-EBD7A7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시간</a:t>
            </a:r>
            <a:r>
              <a:rPr lang="en-US" altLang="ko-KR" b="1" dirty="0"/>
              <a:t>/</a:t>
            </a:r>
            <a:r>
              <a:rPr lang="ko-KR" altLang="en-US" b="1" dirty="0" err="1"/>
              <a:t>공간복잡도에</a:t>
            </a:r>
            <a:r>
              <a:rPr lang="ko-KR" altLang="en-US" b="1" dirty="0"/>
              <a:t> 대한 고려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9EFF8-DA1C-885D-F837-60468ED4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Delivery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99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adjacent list</a:t>
            </a:r>
            <a:r>
              <a:rPr lang="ko-KR" altLang="ko-KR" b="1" dirty="0"/>
              <a:t>와</a:t>
            </a:r>
            <a:r>
              <a:rPr lang="en-US" altLang="ko-KR" b="1" dirty="0"/>
              <a:t> adjacent matrix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402537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배달 게임은 플레이어의 가독성을 위해 간선 수가 최대 간선 수보다 적게 배치되도록 개발하였다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작기 때문에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adjacent list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사용하는 것이 효율적이라고 생각했다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altLang="ko-KR" sz="18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맵의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도시가 늘어났을 때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공간복잡도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O(v^2)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필요하게 되므로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adjacent list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선택하는 것이 합리적이라고 판단했다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21F31-93E9-4A81-A348-CC8F79B2795E}"/>
              </a:ext>
            </a:extLst>
          </p:cNvPr>
          <p:cNvSpPr txBox="1"/>
          <p:nvPr/>
        </p:nvSpPr>
        <p:spPr>
          <a:xfrm>
            <a:off x="5458437" y="1738471"/>
            <a:ext cx="17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Adjacent Matrix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0B200-56E3-D369-2A4F-45BE47CF3479}"/>
              </a:ext>
            </a:extLst>
          </p:cNvPr>
          <p:cNvSpPr txBox="1"/>
          <p:nvPr/>
        </p:nvSpPr>
        <p:spPr>
          <a:xfrm>
            <a:off x="8839200" y="1738471"/>
            <a:ext cx="14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Adjacent List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BACD-E860-7748-D75A-0AC3C860ED69}"/>
              </a:ext>
            </a:extLst>
          </p:cNvPr>
          <p:cNvSpPr txBox="1"/>
          <p:nvPr/>
        </p:nvSpPr>
        <p:spPr>
          <a:xfrm>
            <a:off x="6028592" y="21331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O(1)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EC11C-11DB-893C-7C8B-B7E67E765976}"/>
              </a:ext>
            </a:extLst>
          </p:cNvPr>
          <p:cNvSpPr txBox="1"/>
          <p:nvPr/>
        </p:nvSpPr>
        <p:spPr>
          <a:xfrm>
            <a:off x="9265662" y="211073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O(v)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C4C8A-980F-9D7B-2DF4-CBDA7CAE7232}"/>
              </a:ext>
            </a:extLst>
          </p:cNvPr>
          <p:cNvSpPr txBox="1"/>
          <p:nvPr/>
        </p:nvSpPr>
        <p:spPr>
          <a:xfrm>
            <a:off x="736600" y="2150743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노드 사이 간선 존재 여부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A5FD5-E91C-758B-66BD-125E48856D24}"/>
              </a:ext>
            </a:extLst>
          </p:cNvPr>
          <p:cNvSpPr txBox="1"/>
          <p:nvPr/>
        </p:nvSpPr>
        <p:spPr>
          <a:xfrm>
            <a:off x="736600" y="2147807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노드 사이 간선 존재 여부 파악에</a:t>
            </a:r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ko-KR" altLang="en-US" dirty="0" err="1"/>
              <a:t>시간복잡도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8AE01-BA1E-1F14-D9B4-9C845FED07A8}"/>
              </a:ext>
            </a:extLst>
          </p:cNvPr>
          <p:cNvSpPr txBox="1"/>
          <p:nvPr/>
        </p:nvSpPr>
        <p:spPr>
          <a:xfrm>
            <a:off x="700532" y="288192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그래프 저장에 필요한 </a:t>
            </a:r>
            <a:r>
              <a:rPr lang="ko-KR" altLang="en-US" dirty="0" err="1"/>
              <a:t>공간복잡도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00903-04CE-5260-8FC5-462BD9E2B3A2}"/>
              </a:ext>
            </a:extLst>
          </p:cNvPr>
          <p:cNvSpPr txBox="1"/>
          <p:nvPr/>
        </p:nvSpPr>
        <p:spPr>
          <a:xfrm>
            <a:off x="6028592" y="288192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O(v^2)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0052E-15DA-DD76-50A0-C49778BF0A3A}"/>
              </a:ext>
            </a:extLst>
          </p:cNvPr>
          <p:cNvSpPr txBox="1"/>
          <p:nvPr/>
        </p:nvSpPr>
        <p:spPr>
          <a:xfrm>
            <a:off x="9265662" y="288192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</a:t>
            </a:r>
            <a:r>
              <a:rPr lang="en-US" altLang="ko-KR" dirty="0" err="1"/>
              <a:t>v+e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44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dijkstra</a:t>
            </a:r>
            <a:r>
              <a:rPr lang="ko-KR" altLang="en-US" b="1" dirty="0"/>
              <a:t>와 일반 경로 탐색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79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게임의 경우 버퍼링은 큰 마이너스 요소이다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조금 메모리를 더 사용하더라도 시간 효율성에 초점을 맞춰 개발하는 것이 옳다고 판단했다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CD418-87BC-00BA-B829-F82F74E520A1}"/>
              </a:ext>
            </a:extLst>
          </p:cNvPr>
          <p:cNvSpPr txBox="1"/>
          <p:nvPr/>
        </p:nvSpPr>
        <p:spPr>
          <a:xfrm>
            <a:off x="5458437" y="1738471"/>
            <a:ext cx="328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경로 탐색</a:t>
            </a:r>
            <a:r>
              <a:rPr lang="en-US" altLang="ko-KR" dirty="0"/>
              <a:t>(</a:t>
            </a:r>
            <a:r>
              <a:rPr lang="en-US" altLang="ko-KR" dirty="0" err="1"/>
              <a:t>dfs</a:t>
            </a:r>
            <a:r>
              <a:rPr lang="en-US" altLang="ko-KR" dirty="0"/>
              <a:t>, </a:t>
            </a:r>
            <a:r>
              <a:rPr lang="en-US" altLang="ko-KR" dirty="0" err="1"/>
              <a:t>bfs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B2F81-473B-3394-124F-64DF223CEB90}"/>
              </a:ext>
            </a:extLst>
          </p:cNvPr>
          <p:cNvSpPr txBox="1"/>
          <p:nvPr/>
        </p:nvSpPr>
        <p:spPr>
          <a:xfrm>
            <a:off x="9123699" y="1732308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dijkstra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DE5E9-1DCE-8D34-18A5-A9BC8D7A6D16}"/>
              </a:ext>
            </a:extLst>
          </p:cNvPr>
          <p:cNvSpPr txBox="1"/>
          <p:nvPr/>
        </p:nvSpPr>
        <p:spPr>
          <a:xfrm>
            <a:off x="6028592" y="213312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O(v^2)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EDD75-7087-AC4F-C73F-530DF1F556B0}"/>
              </a:ext>
            </a:extLst>
          </p:cNvPr>
          <p:cNvSpPr txBox="1"/>
          <p:nvPr/>
        </p:nvSpPr>
        <p:spPr>
          <a:xfrm>
            <a:off x="9265662" y="2110739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O((</a:t>
            </a:r>
            <a:r>
              <a:rPr lang="en-US" altLang="ko-KR" dirty="0" err="1"/>
              <a:t>v+e</a:t>
            </a:r>
            <a:r>
              <a:rPr lang="en-US" altLang="ko-KR" dirty="0"/>
              <a:t>)log v)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BA037-5A86-CDEE-DEFC-4CC239F46878}"/>
              </a:ext>
            </a:extLst>
          </p:cNvPr>
          <p:cNvSpPr txBox="1"/>
          <p:nvPr/>
        </p:nvSpPr>
        <p:spPr>
          <a:xfrm>
            <a:off x="736600" y="2150743"/>
            <a:ext cx="376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power </a:t>
            </a:r>
            <a:r>
              <a:rPr lang="ko-KR" altLang="en-US" dirty="0"/>
              <a:t>경로를 찾는 </a:t>
            </a:r>
            <a:r>
              <a:rPr lang="ko-KR" altLang="en-US" dirty="0" err="1"/>
              <a:t>시간복잡도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127DE-2E8E-E53B-F6C2-7FCA1C47AB69}"/>
              </a:ext>
            </a:extLst>
          </p:cNvPr>
          <p:cNvSpPr txBox="1"/>
          <p:nvPr/>
        </p:nvSpPr>
        <p:spPr>
          <a:xfrm>
            <a:off x="700532" y="288192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알고리즘에 추가로 필요한 </a:t>
            </a:r>
            <a:r>
              <a:rPr lang="ko-KR" altLang="en-US" dirty="0" err="1"/>
              <a:t>공간복잡도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7E4E0-C5E6-E191-F2EA-F1B99C176368}"/>
              </a:ext>
            </a:extLst>
          </p:cNvPr>
          <p:cNvSpPr txBox="1"/>
          <p:nvPr/>
        </p:nvSpPr>
        <p:spPr>
          <a:xfrm>
            <a:off x="9265662" y="2881925"/>
            <a:ext cx="228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priority queue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dist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/>
              <a:t>O(v)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514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81B6A-97D2-87D2-060A-EBD7A7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창의적 구현 항목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9EFF8-DA1C-885D-F837-60468ED4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Delivery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597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1. </a:t>
            </a:r>
            <a:r>
              <a:rPr lang="ko-KR" altLang="en-US" sz="4000" b="1" dirty="0"/>
              <a:t>맵 파일</a:t>
            </a:r>
            <a:r>
              <a:rPr lang="en-US" altLang="ko-KR" sz="4000" b="1" dirty="0"/>
              <a:t>(txt)</a:t>
            </a:r>
            <a:r>
              <a:rPr lang="ko-KR" altLang="en-US" sz="4000" b="1" dirty="0"/>
              <a:t>를 읽어와서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838200" y="5521543"/>
            <a:ext cx="10904620" cy="66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일일이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Hard-Coding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지도를 그리도록 지정한 것이 아니라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txt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아래의 형태로 이어져 있는 두 도시의 번호와 소요되는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적힌 형태의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txt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읽어와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graph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자료구조에 저장하도록 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4775328-B41B-DA42-6D6D-2B956A9B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4" y="1790917"/>
            <a:ext cx="4950217" cy="3012089"/>
          </a:xfrm>
          <a:prstGeom prst="rect">
            <a:avLst/>
          </a:prstGeom>
        </p:spPr>
      </p:pic>
      <p:pic>
        <p:nvPicPr>
          <p:cNvPr id="4" name="그림 3" descr="텍스트, 스크린샷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484EBC44-1638-9EA6-ED2F-DC11EB2E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148" y="1790916"/>
            <a:ext cx="944195" cy="30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2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2. </a:t>
            </a:r>
            <a:r>
              <a:rPr lang="ko-KR" altLang="en-US" sz="3600" b="1" dirty="0"/>
              <a:t>방문했던 도시들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직전에 방문한 도시</a:t>
            </a:r>
            <a:r>
              <a:rPr lang="en-US" altLang="ko-KR" sz="3600" b="1" dirty="0"/>
              <a:t>, </a:t>
            </a:r>
            <a:br>
              <a:rPr lang="en-US" altLang="ko-KR" sz="3600" b="1" dirty="0"/>
            </a:br>
            <a:r>
              <a:rPr lang="en-US" altLang="ko-KR" sz="3600" b="1" dirty="0"/>
              <a:t>     </a:t>
            </a:r>
            <a:r>
              <a:rPr lang="ko-KR" altLang="en-US" sz="3600" b="1" dirty="0"/>
              <a:t>현재 선택된 도시를 알기 쉽게 표시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E7F9B-DEE9-2DC5-026C-89FC2A884ECD}"/>
              </a:ext>
            </a:extLst>
          </p:cNvPr>
          <p:cNvSpPr txBox="1"/>
          <p:nvPr/>
        </p:nvSpPr>
        <p:spPr>
          <a:xfrm>
            <a:off x="6565232" y="2094949"/>
            <a:ext cx="5304271" cy="66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 정보를 색으로 나타내어 플레이어의 가독성을 높였다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950EFBDC-E7B3-3186-C98B-EAEEA8DD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" y="2512060"/>
            <a:ext cx="5731510" cy="3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7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4205605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그 외에도 </a:t>
            </a:r>
            <a:r>
              <a:rPr lang="ko-KR" altLang="en-US" sz="2400" dirty="0" err="1">
                <a:latin typeface="+mn-ea"/>
                <a:ea typeface="+mn-ea"/>
              </a:rPr>
              <a:t>다익스트라를</a:t>
            </a:r>
            <a:r>
              <a:rPr lang="ko-KR" altLang="en-US" sz="2400" dirty="0">
                <a:latin typeface="+mn-ea"/>
                <a:ea typeface="+mn-ea"/>
              </a:rPr>
              <a:t> 이용해 최소 </a:t>
            </a:r>
            <a:r>
              <a:rPr lang="en-US" altLang="ko-KR" sz="2400" dirty="0">
                <a:latin typeface="+mn-ea"/>
                <a:ea typeface="+mn-ea"/>
              </a:rPr>
              <a:t>Power </a:t>
            </a:r>
            <a:r>
              <a:rPr lang="ko-KR" altLang="en-US" sz="2400" dirty="0">
                <a:latin typeface="+mn-ea"/>
                <a:ea typeface="+mn-ea"/>
              </a:rPr>
              <a:t>사용량을 찾아내고</a:t>
            </a:r>
            <a:r>
              <a:rPr lang="en-US" altLang="ko-KR" sz="2400" dirty="0">
                <a:latin typeface="+mn-ea"/>
                <a:ea typeface="+mn-ea"/>
              </a:rPr>
              <a:t>, Adjacent List</a:t>
            </a:r>
            <a:r>
              <a:rPr lang="ko-KR" altLang="en-US" sz="2400" dirty="0">
                <a:latin typeface="+mn-ea"/>
                <a:ea typeface="+mn-ea"/>
              </a:rPr>
              <a:t>를 이용해 지도 정보를 저장하는 등 창의적인 구현을 하였다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0519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 실행 영상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80383-8EEE-0FFF-E61A-74D6DCAB599B}"/>
              </a:ext>
            </a:extLst>
          </p:cNvPr>
          <p:cNvSpPr/>
          <p:nvPr/>
        </p:nvSpPr>
        <p:spPr>
          <a:xfrm>
            <a:off x="1330960" y="1517741"/>
            <a:ext cx="8996680" cy="4993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시연영상">
            <a:hlinkClick r:id="" action="ppaction://media"/>
            <a:extLst>
              <a:ext uri="{FF2B5EF4-FFF2-40B4-BE49-F238E27FC236}">
                <a16:creationId xmlns:a16="http://schemas.microsoft.com/office/drawing/2014/main" id="{F9B80471-923B-FCBB-603D-508A153469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183" y="1594167"/>
            <a:ext cx="8567737" cy="4819243"/>
          </a:xfrm>
        </p:spPr>
      </p:pic>
    </p:spTree>
    <p:extLst>
      <p:ext uri="{BB962C8B-B14F-4D97-AF65-F5344CB8AC3E}">
        <p14:creationId xmlns:p14="http://schemas.microsoft.com/office/powerpoint/2010/main" val="90903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81B6A-97D2-87D2-060A-EBD7A7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 목표 </a:t>
            </a:r>
            <a:br>
              <a:rPr lang="en-US" altLang="ko-KR" b="1" dirty="0"/>
            </a:br>
            <a:r>
              <a:rPr lang="en-US" altLang="ko-KR" b="1" dirty="0"/>
              <a:t>&amp; </a:t>
            </a:r>
            <a:r>
              <a:rPr lang="ko-KR" altLang="en-US" b="1" dirty="0"/>
              <a:t>게임 규칙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9EFF8-DA1C-885D-F837-60468ED4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Delivery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79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69FE-4BE3-B090-3C3A-1DE1AF925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최소한의 </a:t>
            </a:r>
            <a:r>
              <a:rPr lang="en-US" altLang="ko-KR" sz="2400" dirty="0"/>
              <a:t>Time</a:t>
            </a:r>
            <a:r>
              <a:rPr lang="ko-KR" altLang="en-US" sz="2400" dirty="0"/>
              <a:t>과 </a:t>
            </a:r>
            <a:r>
              <a:rPr lang="en-US" altLang="ko-KR" sz="2400" dirty="0"/>
              <a:t>Power</a:t>
            </a:r>
            <a:r>
              <a:rPr lang="ko-KR" altLang="en-US" sz="2400" dirty="0"/>
              <a:t>를 소비해서 목적지까지 도달하여 </a:t>
            </a:r>
            <a:br>
              <a:rPr lang="en-US" altLang="ko-KR" sz="2400" dirty="0"/>
            </a:br>
            <a:r>
              <a:rPr lang="en-US" altLang="ko-KR" sz="2400" dirty="0"/>
              <a:t>The Best Delivery Man</a:t>
            </a:r>
            <a:r>
              <a:rPr lang="ko-KR" altLang="en-US" sz="2400" dirty="0"/>
              <a:t>이 되는 것을 목표로 하는 </a:t>
            </a:r>
            <a:r>
              <a:rPr lang="en-US" altLang="ko-KR" sz="2400" dirty="0"/>
              <a:t>‘Delivery Game’ </a:t>
            </a:r>
            <a:r>
              <a:rPr lang="ko-KR" altLang="en-US" sz="2400" dirty="0"/>
              <a:t>개발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DDAC57F8-80AF-30A4-D910-B91199CE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68" y="2912444"/>
            <a:ext cx="5731510" cy="33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목적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44227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게임 규칙</a:t>
            </a:r>
            <a:r>
              <a:rPr lang="en-US" altLang="ko-KR" sz="1800" dirty="0"/>
              <a:t>&gt;</a:t>
            </a:r>
          </a:p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도시들 간의 경로는 한정적이다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도시간의 경로를 지도를 통해 확인하고 가장 효율적인 경로로 이동해서 배달을 완료해야 높은 점수를 받을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제한시간이 끝나거나 목적지에 도달하면 게임이 종료된다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번 방문했던 도시는 재방문이 가능하며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상으로 경로가 존재하지 않는 도시 사이에는 이동이 불가능하다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 스코어는 사용한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Power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Time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기반으로 산출된다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3" name="그림 2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4DC5AA20-D86A-41EE-13E4-CE658047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85" y="881380"/>
            <a:ext cx="5731510" cy="3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1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전체적인 작동 방식</a:t>
            </a:r>
          </a:p>
        </p:txBody>
      </p:sp>
      <p:pic>
        <p:nvPicPr>
          <p:cNvPr id="6" name="그림 5" descr="텍스트, 도표, 평면도, 스케치이(가) 표시된 사진&#10;&#10;자동 생성된 설명">
            <a:extLst>
              <a:ext uri="{FF2B5EF4-FFF2-40B4-BE49-F238E27FC236}">
                <a16:creationId xmlns:a16="http://schemas.microsoft.com/office/drawing/2014/main" id="{62FA2AE5-66C4-6A37-CE0A-CE412E1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365125"/>
            <a:ext cx="5731510" cy="6179820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47EEB911-98F5-DF45-9EE8-EED35947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7"/>
            <a:ext cx="5257800" cy="4351338"/>
          </a:xfrm>
        </p:spPr>
        <p:txBody>
          <a:bodyPr/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gameState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게임의 큰 틀이 잡힌다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키보드 인풋 값에 따라 각 함수를 실행하는 방식이다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7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81B6A-97D2-87D2-060A-EBD7A7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자료구조 </a:t>
            </a:r>
            <a:r>
              <a:rPr lang="en-US" altLang="ko-KR" b="1" dirty="0"/>
              <a:t>&amp; </a:t>
            </a:r>
            <a:r>
              <a:rPr lang="ko-KR" altLang="en-US" b="1" dirty="0"/>
              <a:t>변수들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9EFF8-DA1C-885D-F837-60468ED4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Delivery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5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자료구조 </a:t>
            </a:r>
            <a:r>
              <a:rPr lang="en-US" altLang="ko-KR" b="1" dirty="0"/>
              <a:t>– </a:t>
            </a:r>
            <a:r>
              <a:rPr lang="en-US" altLang="ko-KR" sz="3600" b="1" dirty="0" err="1"/>
              <a:t>gameState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3" y="1970087"/>
            <a:ext cx="10515600" cy="4351338"/>
          </a:xfrm>
        </p:spPr>
        <p:txBody>
          <a:bodyPr/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Delivery Game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게임 상태를 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가지로 구분할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MENU: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시작 전 메인 메뉴가 표시되는 상태</a:t>
            </a:r>
          </a:p>
          <a:p>
            <a:pPr marR="12700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진행중인 상태</a:t>
            </a:r>
          </a:p>
          <a:p>
            <a:pPr marR="12700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게임이 끝나고 점수가 표시되는 상태</a:t>
            </a:r>
          </a:p>
          <a:p>
            <a:pPr marR="12700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INSTRUCTIONS: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 방법이 표시되는 상태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127000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게임 상태를 구분하기 위해 선언한 자료구조이다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48A18E-A3E0-98D1-0D1B-764D289B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4" y="1925637"/>
            <a:ext cx="2262505" cy="15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5AC4-8034-45FE-7892-FD7817BA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사용된 자료구조 </a:t>
            </a:r>
            <a:r>
              <a:rPr lang="en-US" altLang="ko-KR" b="1" dirty="0"/>
              <a:t>– graph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A5192-2169-FE89-F4BA-3179EEDF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3" y="2506662"/>
            <a:ext cx="10515600" cy="4351338"/>
          </a:xfrm>
        </p:spPr>
        <p:txBody>
          <a:bodyPr/>
          <a:lstStyle/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가중치가 있는 그래프를 인접리스트 형태로 저장하고 있는 변수이다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가중치를 함께 저장하기 위해 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pair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사용했다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.first: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연결된 도시의 번호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노드의 번호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marR="12700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.second: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경로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간선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가중치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5F159-0F17-AF3E-625A-DD6D1499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1690688"/>
            <a:ext cx="7943216" cy="292891"/>
          </a:xfrm>
          <a:prstGeom prst="rect">
            <a:avLst/>
          </a:prstGeom>
        </p:spPr>
      </p:pic>
      <p:pic>
        <p:nvPicPr>
          <p:cNvPr id="5" name="그림 4" descr="텍스트, 친필, 폰트, 라인이(가) 표시된 사진&#10;&#10;자동 생성된 설명">
            <a:extLst>
              <a:ext uri="{FF2B5EF4-FFF2-40B4-BE49-F238E27FC236}">
                <a16:creationId xmlns:a16="http://schemas.microsoft.com/office/drawing/2014/main" id="{58D0301B-D061-3995-80C2-E23A2C4A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2" y="3204527"/>
            <a:ext cx="5565641" cy="29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1727</TotalTime>
  <Words>1129</Words>
  <Application>Microsoft Office PowerPoint</Application>
  <PresentationFormat>와이드스크린</PresentationFormat>
  <Paragraphs>146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Delivery Game </vt:lpstr>
      <vt:lpstr>목차</vt:lpstr>
      <vt:lpstr>프로젝트 목표  &amp; 게임 규칙 설명</vt:lpstr>
      <vt:lpstr>프로젝트 목표</vt:lpstr>
      <vt:lpstr>게임 목적</vt:lpstr>
      <vt:lpstr>전체적인 작동 방식</vt:lpstr>
      <vt:lpstr>사용된 자료구조 &amp; 변수들</vt:lpstr>
      <vt:lpstr>사용된 자료구조 – gameState</vt:lpstr>
      <vt:lpstr>사용된 자료구조 – graph</vt:lpstr>
      <vt:lpstr>사용된 자료구조 – nodePositions</vt:lpstr>
      <vt:lpstr>사용된 자료구조 – priority queue</vt:lpstr>
      <vt:lpstr>사용된 변수들</vt:lpstr>
      <vt:lpstr>사용된  알고리즘 &amp; 함수들</vt:lpstr>
      <vt:lpstr>사용된 알고리즘 – dijikstra </vt:lpstr>
      <vt:lpstr>사용된 알고리즘 - dijikstra </vt:lpstr>
      <vt:lpstr>사용된 알고리즘 –  두 노드 사이 간선 존재 여부 판단</vt:lpstr>
      <vt:lpstr>사용된 함수들</vt:lpstr>
      <vt:lpstr>사용된 함수들</vt:lpstr>
      <vt:lpstr>사용된 함수들</vt:lpstr>
      <vt:lpstr>사용된 함수들</vt:lpstr>
      <vt:lpstr>시간/공간복잡도에 대한 고려</vt:lpstr>
      <vt:lpstr>1. adjacent list와 adjacent matrix</vt:lpstr>
      <vt:lpstr>2. dijkstra와 일반 경로 탐색</vt:lpstr>
      <vt:lpstr>창의적 구현 항목</vt:lpstr>
      <vt:lpstr>1. 맵 파일(txt)를 읽어와서 사용</vt:lpstr>
      <vt:lpstr>2. 방문했던 도시들, 직전에 방문한 도시,       현재 선택된 도시를 알기 쉽게 표시</vt:lpstr>
      <vt:lpstr>그 외에도 다익스트라를 이용해 최소 Power 사용량을 찾아내고, Adjacent List를 이용해 지도 정보를 저장하는 등 창의적인 구현을 하였다.</vt:lpstr>
      <vt:lpstr>프로젝트 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😀 기초 😀</dc:title>
  <dc:creator>Daeun Kim</dc:creator>
  <cp:lastModifiedBy>Daeun Kim</cp:lastModifiedBy>
  <cp:revision>21</cp:revision>
  <dcterms:created xsi:type="dcterms:W3CDTF">2024-01-13T11:16:45Z</dcterms:created>
  <dcterms:modified xsi:type="dcterms:W3CDTF">2024-06-26T04:43:33Z</dcterms:modified>
</cp:coreProperties>
</file>